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lmarai" charset="1" panose="00000000000000000000"/>
      <p:regular r:id="rId23"/>
    </p:embeddedFont>
    <p:embeddedFont>
      <p:font typeface="Almarai Bold" charset="1" panose="00000000000000000000"/>
      <p:regular r:id="rId24"/>
    </p:embeddedFont>
    <p:embeddedFont>
      <p:font typeface="Canva Sans Bold" charset="1" panose="020B0803030501040103"/>
      <p:regular r:id="rId25"/>
    </p:embeddedFont>
    <p:embeddedFont>
      <p:font typeface="DM Sans Bold" charset="1" panose="00000000000000000000"/>
      <p:regular r:id="rId26"/>
    </p:embeddedFont>
    <p:embeddedFont>
      <p:font typeface="DM Sans" charset="1" panose="00000000000000000000"/>
      <p:regular r:id="rId27"/>
    </p:embeddedFont>
    <p:embeddedFont>
      <p:font typeface="Oswald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784321" y="0"/>
            <a:ext cx="10503679" cy="10503679"/>
          </a:xfrm>
          <a:custGeom>
            <a:avLst/>
            <a:gdLst/>
            <a:ahLst/>
            <a:cxnLst/>
            <a:rect r="r" b="b" t="t" l="l"/>
            <a:pathLst>
              <a:path h="10503679" w="10503679">
                <a:moveTo>
                  <a:pt x="0" y="0"/>
                </a:moveTo>
                <a:lnTo>
                  <a:pt x="10503679" y="0"/>
                </a:lnTo>
                <a:lnTo>
                  <a:pt x="10503679" y="10503679"/>
                </a:lnTo>
                <a:lnTo>
                  <a:pt x="0" y="10503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420929"/>
            <a:ext cx="2240984" cy="1903301"/>
          </a:xfrm>
          <a:custGeom>
            <a:avLst/>
            <a:gdLst/>
            <a:ahLst/>
            <a:cxnLst/>
            <a:rect r="r" b="b" t="t" l="l"/>
            <a:pathLst>
              <a:path h="1903301" w="2240984">
                <a:moveTo>
                  <a:pt x="0" y="0"/>
                </a:moveTo>
                <a:lnTo>
                  <a:pt x="2240984" y="0"/>
                </a:lnTo>
                <a:lnTo>
                  <a:pt x="2240984" y="1903301"/>
                </a:lnTo>
                <a:lnTo>
                  <a:pt x="0" y="1903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3748" y="6691028"/>
            <a:ext cx="5689887" cy="176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Présenté par : </a:t>
            </a:r>
          </a:p>
          <a:p>
            <a:pPr algn="l" marL="610789" indent="-305395" lvl="1">
              <a:lnSpc>
                <a:spcPts val="3479"/>
              </a:lnSpc>
              <a:buFont typeface="Arial"/>
              <a:buChar char="•"/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EL KORTI Houssam</a:t>
            </a:r>
          </a:p>
          <a:p>
            <a:pPr algn="l" marL="610789" indent="-305395" lvl="1">
              <a:lnSpc>
                <a:spcPts val="3479"/>
              </a:lnSpc>
              <a:buFont typeface="Arial"/>
              <a:buChar char="•"/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NAIYM Mohammed</a:t>
            </a:r>
          </a:p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617676"/>
            <a:ext cx="9623409" cy="336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2"/>
              </a:lnSpc>
            </a:pPr>
            <a:r>
              <a:rPr lang="en-US" sz="7260" b="true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CLASSIFICATION DES AVIS SUR CERTAINS PRODUITS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5958" y="2689285"/>
            <a:ext cx="6136374" cy="61363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49924" y="2186978"/>
            <a:ext cx="7308139" cy="730813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465577" y="134574"/>
            <a:ext cx="1411642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ENSEMBLES DE DONNÉES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3255682" y="0"/>
            <a:ext cx="1224824" cy="12248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523791" y="1028700"/>
            <a:ext cx="5495294" cy="2970241"/>
          </a:xfrm>
          <a:custGeom>
            <a:avLst/>
            <a:gdLst/>
            <a:ahLst/>
            <a:cxnLst/>
            <a:rect r="r" b="b" t="t" l="l"/>
            <a:pathLst>
              <a:path h="2970241" w="5495294">
                <a:moveTo>
                  <a:pt x="0" y="0"/>
                </a:moveTo>
                <a:lnTo>
                  <a:pt x="5495293" y="0"/>
                </a:lnTo>
                <a:lnTo>
                  <a:pt x="5495293" y="2970241"/>
                </a:lnTo>
                <a:lnTo>
                  <a:pt x="0" y="2970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66998" y="4063794"/>
            <a:ext cx="5551890" cy="3000832"/>
          </a:xfrm>
          <a:custGeom>
            <a:avLst/>
            <a:gdLst/>
            <a:ahLst/>
            <a:cxnLst/>
            <a:rect r="r" b="b" t="t" l="l"/>
            <a:pathLst>
              <a:path h="3000832" w="5551890">
                <a:moveTo>
                  <a:pt x="0" y="0"/>
                </a:moveTo>
                <a:lnTo>
                  <a:pt x="5551890" y="0"/>
                </a:lnTo>
                <a:lnTo>
                  <a:pt x="5551890" y="3000832"/>
                </a:lnTo>
                <a:lnTo>
                  <a:pt x="0" y="3000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29507" y="4043969"/>
            <a:ext cx="5588568" cy="3020656"/>
          </a:xfrm>
          <a:custGeom>
            <a:avLst/>
            <a:gdLst/>
            <a:ahLst/>
            <a:cxnLst/>
            <a:rect r="r" b="b" t="t" l="l"/>
            <a:pathLst>
              <a:path h="3020656" w="5588568">
                <a:moveTo>
                  <a:pt x="0" y="0"/>
                </a:moveTo>
                <a:lnTo>
                  <a:pt x="5588568" y="0"/>
                </a:lnTo>
                <a:lnTo>
                  <a:pt x="5588568" y="3020657"/>
                </a:lnTo>
                <a:lnTo>
                  <a:pt x="0" y="3020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29507" y="7266344"/>
            <a:ext cx="5588568" cy="3020656"/>
          </a:xfrm>
          <a:custGeom>
            <a:avLst/>
            <a:gdLst/>
            <a:ahLst/>
            <a:cxnLst/>
            <a:rect r="r" b="b" t="t" l="l"/>
            <a:pathLst>
              <a:path h="3020656" w="5588568">
                <a:moveTo>
                  <a:pt x="0" y="0"/>
                </a:moveTo>
                <a:lnTo>
                  <a:pt x="5588568" y="0"/>
                </a:lnTo>
                <a:lnTo>
                  <a:pt x="5588568" y="3020656"/>
                </a:lnTo>
                <a:lnTo>
                  <a:pt x="0" y="30206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90318" y="7266344"/>
            <a:ext cx="5528570" cy="2988227"/>
          </a:xfrm>
          <a:custGeom>
            <a:avLst/>
            <a:gdLst/>
            <a:ahLst/>
            <a:cxnLst/>
            <a:rect r="r" b="b" t="t" l="l"/>
            <a:pathLst>
              <a:path h="2988227" w="5528570">
                <a:moveTo>
                  <a:pt x="0" y="0"/>
                </a:moveTo>
                <a:lnTo>
                  <a:pt x="5528570" y="0"/>
                </a:lnTo>
                <a:lnTo>
                  <a:pt x="5528570" y="2988227"/>
                </a:lnTo>
                <a:lnTo>
                  <a:pt x="0" y="2988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39971" y="142852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09607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59566" y="4887912"/>
            <a:ext cx="508915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Nuages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 mots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5391" y="-56898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976691" y="-56898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8722184" y="1499445"/>
            <a:ext cx="518653" cy="403322"/>
            <a:chOff x="0" y="0"/>
            <a:chExt cx="812800" cy="6320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976462" y="4390333"/>
            <a:ext cx="1449376" cy="1449376"/>
          </a:xfrm>
          <a:custGeom>
            <a:avLst/>
            <a:gdLst/>
            <a:ahLst/>
            <a:cxnLst/>
            <a:rect r="r" b="b" t="t" l="l"/>
            <a:pathLst>
              <a:path h="1449376" w="1449376">
                <a:moveTo>
                  <a:pt x="0" y="0"/>
                </a:moveTo>
                <a:lnTo>
                  <a:pt x="1449376" y="0"/>
                </a:lnTo>
                <a:lnTo>
                  <a:pt x="1449376" y="1449375"/>
                </a:lnTo>
                <a:lnTo>
                  <a:pt x="0" y="144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497299" y="1118011"/>
            <a:ext cx="6987125" cy="105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75"/>
              </a:lnSpc>
              <a:spcBef>
                <a:spcPct val="0"/>
              </a:spcBef>
            </a:pPr>
            <a:r>
              <a:rPr lang="en-US" b="true" sz="60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NORMALISATION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8243" y="4812357"/>
            <a:ext cx="486549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64"/>
              </a:lnSpc>
              <a:spcBef>
                <a:spcPct val="0"/>
              </a:spcBef>
            </a:pPr>
            <a:r>
              <a:rPr lang="en-US" b="true" sz="44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PRÉTRAITEMENT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8641452" y="3811589"/>
            <a:ext cx="518653" cy="403322"/>
            <a:chOff x="0" y="0"/>
            <a:chExt cx="812800" cy="6320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416568" y="3430155"/>
            <a:ext cx="6987125" cy="105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75"/>
              </a:lnSpc>
              <a:spcBef>
                <a:spcPct val="0"/>
              </a:spcBef>
            </a:pPr>
            <a:r>
              <a:rPr lang="en-US" b="true" sz="60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TOKENISATION</a:t>
            </a:r>
          </a:p>
        </p:txBody>
      </p:sp>
      <p:grpSp>
        <p:nvGrpSpPr>
          <p:cNvPr name="Group 23" id="23"/>
          <p:cNvGrpSpPr/>
          <p:nvPr/>
        </p:nvGrpSpPr>
        <p:grpSpPr>
          <a:xfrm rot="5400000">
            <a:off x="8641452" y="6120780"/>
            <a:ext cx="518653" cy="403322"/>
            <a:chOff x="0" y="0"/>
            <a:chExt cx="812800" cy="63206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416568" y="5396557"/>
            <a:ext cx="6987125" cy="212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75"/>
              </a:lnSpc>
              <a:spcBef>
                <a:spcPct val="0"/>
              </a:spcBef>
            </a:pPr>
            <a:r>
              <a:rPr lang="en-US" b="true" sz="60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SUPPRESSION DES MOTS VIDES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8641452" y="8429971"/>
            <a:ext cx="518653" cy="403322"/>
            <a:chOff x="0" y="0"/>
            <a:chExt cx="812800" cy="63206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416568" y="8048537"/>
            <a:ext cx="6987125" cy="105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75"/>
              </a:lnSpc>
              <a:spcBef>
                <a:spcPct val="0"/>
              </a:spcBef>
            </a:pPr>
            <a:r>
              <a:rPr lang="en-US" b="true" sz="60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LEMMATISATION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069" y="3757289"/>
            <a:ext cx="2323149" cy="23231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98830" y="3612709"/>
            <a:ext cx="2323149" cy="23231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2979900" y="1885554"/>
            <a:ext cx="1104900" cy="297737"/>
            <a:chOff x="0" y="0"/>
            <a:chExt cx="291002" cy="784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1002" cy="78416"/>
            </a:xfrm>
            <a:custGeom>
              <a:avLst/>
              <a:gdLst/>
              <a:ahLst/>
              <a:cxnLst/>
              <a:rect r="r" b="b" t="t" l="l"/>
              <a:pathLst>
                <a:path h="78416" w="291002">
                  <a:moveTo>
                    <a:pt x="0" y="0"/>
                  </a:moveTo>
                  <a:lnTo>
                    <a:pt x="291002" y="0"/>
                  </a:lnTo>
                  <a:lnTo>
                    <a:pt x="291002" y="78416"/>
                  </a:lnTo>
                  <a:lnTo>
                    <a:pt x="0" y="78416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91002" cy="126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1719097" y="1422010"/>
            <a:ext cx="1224824" cy="12248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565352" y="3901436"/>
            <a:ext cx="1966999" cy="1966999"/>
          </a:xfrm>
          <a:custGeom>
            <a:avLst/>
            <a:gdLst/>
            <a:ahLst/>
            <a:cxnLst/>
            <a:rect r="r" b="b" t="t" l="l"/>
            <a:pathLst>
              <a:path h="1966999" w="1966999">
                <a:moveTo>
                  <a:pt x="0" y="0"/>
                </a:moveTo>
                <a:lnTo>
                  <a:pt x="1966998" y="0"/>
                </a:lnTo>
                <a:lnTo>
                  <a:pt x="1966998" y="1966999"/>
                </a:lnTo>
                <a:lnTo>
                  <a:pt x="0" y="196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31569" y="3778025"/>
            <a:ext cx="1946262" cy="1946262"/>
          </a:xfrm>
          <a:custGeom>
            <a:avLst/>
            <a:gdLst/>
            <a:ahLst/>
            <a:cxnLst/>
            <a:rect r="r" b="b" t="t" l="l"/>
            <a:pathLst>
              <a:path h="1946262" w="1946262">
                <a:moveTo>
                  <a:pt x="0" y="0"/>
                </a:moveTo>
                <a:lnTo>
                  <a:pt x="1946263" y="0"/>
                </a:lnTo>
                <a:lnTo>
                  <a:pt x="1946263" y="1946262"/>
                </a:lnTo>
                <a:lnTo>
                  <a:pt x="0" y="194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572457" y="4717133"/>
            <a:ext cx="4686843" cy="156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7"/>
              </a:lnSpc>
              <a:spcBef>
                <a:spcPct val="0"/>
              </a:spcBef>
            </a:pPr>
            <a:r>
              <a:rPr lang="en-US" sz="230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une méthode de pondération utilisée pour mesurer l'importance d'un mot dans un document par rapport à un ensemble de documents.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01049" y="1472447"/>
            <a:ext cx="7558008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11"/>
              </a:lnSpc>
              <a:spcBef>
                <a:spcPct val="0"/>
              </a:spcBef>
            </a:pPr>
            <a:r>
              <a:rPr lang="en-US" b="true" sz="717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VECTORISATION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95894" y="3825236"/>
            <a:ext cx="5148106" cy="66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7"/>
              </a:lnSpc>
              <a:spcBef>
                <a:spcPct val="0"/>
              </a:spcBef>
            </a:pPr>
            <a:r>
              <a:rPr lang="en-US" b="true" sz="384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ENCODEUR ORDINAL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72457" y="3825236"/>
            <a:ext cx="4400018" cy="66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7"/>
              </a:lnSpc>
              <a:spcBef>
                <a:spcPct val="0"/>
              </a:spcBef>
            </a:pPr>
            <a:r>
              <a:rPr lang="en-US" b="true" sz="384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TF-IDF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95894" y="4717133"/>
            <a:ext cx="4686843" cy="195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7"/>
              </a:lnSpc>
              <a:spcBef>
                <a:spcPct val="0"/>
              </a:spcBef>
            </a:pPr>
            <a:r>
              <a:rPr lang="en-US" sz="230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assigne un entier unique à chaque catégorie de la variable, ce qui est utile pour préparer les données avant de les utiliser dans des modèles de machine learning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3386" y="1564862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86709" y="8055455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167523" y="1293637"/>
            <a:ext cx="7665886" cy="107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MÉTHODOLOGIE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5512144" y="1218322"/>
            <a:ext cx="1224824" cy="122482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396433" y="1361174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48619" y="3270745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b="true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885510" y="8531680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6495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2933709" y="3419623"/>
            <a:ext cx="2049168" cy="204916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900353" y="4444207"/>
            <a:ext cx="4113179" cy="4087473"/>
            <a:chOff x="0" y="0"/>
            <a:chExt cx="1279723" cy="12717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7080191" y="8531680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6495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8119617" y="3419623"/>
            <a:ext cx="2049168" cy="204916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095033" y="4444207"/>
            <a:ext cx="4113179" cy="4087473"/>
            <a:chOff x="0" y="0"/>
            <a:chExt cx="1279723" cy="127172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85F9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321316" y="3419623"/>
            <a:ext cx="2049168" cy="204916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289311" y="4444207"/>
            <a:ext cx="4113179" cy="4087473"/>
            <a:chOff x="0" y="0"/>
            <a:chExt cx="1279723" cy="127172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85F96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505223" y="3595540"/>
            <a:ext cx="1681354" cy="1681354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3768631" y="3910130"/>
            <a:ext cx="1139695" cy="1139695"/>
          </a:xfrm>
          <a:custGeom>
            <a:avLst/>
            <a:gdLst/>
            <a:ahLst/>
            <a:cxnLst/>
            <a:rect r="r" b="b" t="t" l="l"/>
            <a:pathLst>
              <a:path h="1139695" w="1139695">
                <a:moveTo>
                  <a:pt x="0" y="0"/>
                </a:moveTo>
                <a:lnTo>
                  <a:pt x="1139696" y="0"/>
                </a:lnTo>
                <a:lnTo>
                  <a:pt x="1139696" y="1139695"/>
                </a:lnTo>
                <a:lnTo>
                  <a:pt x="0" y="1139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8303323" y="3595540"/>
            <a:ext cx="1681354" cy="1681354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108844" y="3595540"/>
            <a:ext cx="1681354" cy="1681354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8548322" y="3788012"/>
            <a:ext cx="1208890" cy="1208890"/>
          </a:xfrm>
          <a:custGeom>
            <a:avLst/>
            <a:gdLst/>
            <a:ahLst/>
            <a:cxnLst/>
            <a:rect r="r" b="b" t="t" l="l"/>
            <a:pathLst>
              <a:path h="1208890" w="1208890">
                <a:moveTo>
                  <a:pt x="0" y="0"/>
                </a:moveTo>
                <a:lnTo>
                  <a:pt x="1208890" y="0"/>
                </a:lnTo>
                <a:lnTo>
                  <a:pt x="1208890" y="1208890"/>
                </a:lnTo>
                <a:lnTo>
                  <a:pt x="0" y="12088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280250" y="4045206"/>
            <a:ext cx="1338542" cy="752383"/>
          </a:xfrm>
          <a:custGeom>
            <a:avLst/>
            <a:gdLst/>
            <a:ahLst/>
            <a:cxnLst/>
            <a:rect r="r" b="b" t="t" l="l"/>
            <a:pathLst>
              <a:path h="752383" w="1338542">
                <a:moveTo>
                  <a:pt x="0" y="0"/>
                </a:moveTo>
                <a:lnTo>
                  <a:pt x="1338542" y="0"/>
                </a:lnTo>
                <a:lnTo>
                  <a:pt x="1338542" y="752383"/>
                </a:lnTo>
                <a:lnTo>
                  <a:pt x="0" y="752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2580860" y="5665747"/>
            <a:ext cx="3542623" cy="174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022" spc="1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Efficace pour la classification de texte, offrant une séparation claire entre les catégories d'articles.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381455" y="5841959"/>
            <a:ext cx="3542623" cy="139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022" spc="1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Simple et interprétable, idéal pour une catégorisation d'articles simple.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191172" y="5841959"/>
            <a:ext cx="3542623" cy="209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022" spc="1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Combine plusieurs arbres pour une précision accrue, adapté aux ensembles de données d'articles variés.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858454" y="7547909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SVM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665320" y="7547909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DECISION TREE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475037" y="7547909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RANDOM FOREST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157" y="-4261657"/>
            <a:ext cx="18810314" cy="18810314"/>
          </a:xfrm>
          <a:custGeom>
            <a:avLst/>
            <a:gdLst/>
            <a:ahLst/>
            <a:cxnLst/>
            <a:rect r="r" b="b" t="t" l="l"/>
            <a:pathLst>
              <a:path h="18810314" w="18810314">
                <a:moveTo>
                  <a:pt x="0" y="0"/>
                </a:moveTo>
                <a:lnTo>
                  <a:pt x="18810314" y="0"/>
                </a:lnTo>
                <a:lnTo>
                  <a:pt x="18810314" y="18810314"/>
                </a:lnTo>
                <a:lnTo>
                  <a:pt x="0" y="18810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59566" y="460826"/>
            <a:ext cx="6854345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RÉSULTATS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5789800" y="267514"/>
            <a:ext cx="1224824" cy="12248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600115" y="6365291"/>
            <a:ext cx="8822629" cy="3331161"/>
          </a:xfrm>
          <a:custGeom>
            <a:avLst/>
            <a:gdLst/>
            <a:ahLst/>
            <a:cxnLst/>
            <a:rect r="r" b="b" t="t" l="l"/>
            <a:pathLst>
              <a:path h="3331161" w="8822629">
                <a:moveTo>
                  <a:pt x="0" y="0"/>
                </a:moveTo>
                <a:lnTo>
                  <a:pt x="8822629" y="0"/>
                </a:lnTo>
                <a:lnTo>
                  <a:pt x="8822629" y="3331160"/>
                </a:lnTo>
                <a:lnTo>
                  <a:pt x="0" y="3331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11430" y="2657434"/>
            <a:ext cx="8276570" cy="3331161"/>
          </a:xfrm>
          <a:custGeom>
            <a:avLst/>
            <a:gdLst/>
            <a:ahLst/>
            <a:cxnLst/>
            <a:rect r="r" b="b" t="t" l="l"/>
            <a:pathLst>
              <a:path h="3331161" w="8276570">
                <a:moveTo>
                  <a:pt x="0" y="0"/>
                </a:moveTo>
                <a:lnTo>
                  <a:pt x="8276570" y="0"/>
                </a:lnTo>
                <a:lnTo>
                  <a:pt x="8276570" y="3331161"/>
                </a:lnTo>
                <a:lnTo>
                  <a:pt x="0" y="3331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02" r="0" b="-170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3925" y="2657434"/>
            <a:ext cx="8435856" cy="3331161"/>
          </a:xfrm>
          <a:custGeom>
            <a:avLst/>
            <a:gdLst/>
            <a:ahLst/>
            <a:cxnLst/>
            <a:rect r="r" b="b" t="t" l="l"/>
            <a:pathLst>
              <a:path h="3331161" w="8435856">
                <a:moveTo>
                  <a:pt x="0" y="0"/>
                </a:moveTo>
                <a:lnTo>
                  <a:pt x="8435857" y="0"/>
                </a:lnTo>
                <a:lnTo>
                  <a:pt x="8435857" y="3331161"/>
                </a:lnTo>
                <a:lnTo>
                  <a:pt x="0" y="3331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74089" y="410366"/>
            <a:ext cx="1456246" cy="85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00115" y="1552536"/>
            <a:ext cx="642362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51D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selon les sentiments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157" y="-4261657"/>
            <a:ext cx="18810314" cy="18810314"/>
          </a:xfrm>
          <a:custGeom>
            <a:avLst/>
            <a:gdLst/>
            <a:ahLst/>
            <a:cxnLst/>
            <a:rect r="r" b="b" t="t" l="l"/>
            <a:pathLst>
              <a:path h="18810314" w="18810314">
                <a:moveTo>
                  <a:pt x="0" y="0"/>
                </a:moveTo>
                <a:lnTo>
                  <a:pt x="18810314" y="0"/>
                </a:lnTo>
                <a:lnTo>
                  <a:pt x="18810314" y="18810314"/>
                </a:lnTo>
                <a:lnTo>
                  <a:pt x="0" y="18810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59566" y="460826"/>
            <a:ext cx="6854345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RÉSULTATS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5789800" y="267514"/>
            <a:ext cx="1224824" cy="12248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382272" y="6440414"/>
            <a:ext cx="7608932" cy="3583115"/>
          </a:xfrm>
          <a:custGeom>
            <a:avLst/>
            <a:gdLst/>
            <a:ahLst/>
            <a:cxnLst/>
            <a:rect r="r" b="b" t="t" l="l"/>
            <a:pathLst>
              <a:path h="3583115" w="7608932">
                <a:moveTo>
                  <a:pt x="0" y="0"/>
                </a:moveTo>
                <a:lnTo>
                  <a:pt x="7608932" y="0"/>
                </a:lnTo>
                <a:lnTo>
                  <a:pt x="7608932" y="3583115"/>
                </a:lnTo>
                <a:lnTo>
                  <a:pt x="0" y="358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5153" y="2330357"/>
            <a:ext cx="7611585" cy="3594764"/>
          </a:xfrm>
          <a:custGeom>
            <a:avLst/>
            <a:gdLst/>
            <a:ahLst/>
            <a:cxnLst/>
            <a:rect r="r" b="b" t="t" l="l"/>
            <a:pathLst>
              <a:path h="3594764" w="7611585">
                <a:moveTo>
                  <a:pt x="0" y="0"/>
                </a:moveTo>
                <a:lnTo>
                  <a:pt x="7611585" y="0"/>
                </a:lnTo>
                <a:lnTo>
                  <a:pt x="7611585" y="3594764"/>
                </a:lnTo>
                <a:lnTo>
                  <a:pt x="0" y="3594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23328" y="2330357"/>
            <a:ext cx="7435972" cy="3505725"/>
          </a:xfrm>
          <a:custGeom>
            <a:avLst/>
            <a:gdLst/>
            <a:ahLst/>
            <a:cxnLst/>
            <a:rect r="r" b="b" t="t" l="l"/>
            <a:pathLst>
              <a:path h="3505725" w="7435972">
                <a:moveTo>
                  <a:pt x="0" y="0"/>
                </a:moveTo>
                <a:lnTo>
                  <a:pt x="7435972" y="0"/>
                </a:lnTo>
                <a:lnTo>
                  <a:pt x="7435972" y="3505725"/>
                </a:lnTo>
                <a:lnTo>
                  <a:pt x="0" y="3505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74089" y="410366"/>
            <a:ext cx="1456246" cy="85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67646" y="1552536"/>
            <a:ext cx="608855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51D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selon les emotions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763000" y="2721937"/>
            <a:ext cx="9525000" cy="9901453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763000" y="0"/>
            <a:ext cx="9525000" cy="9901453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40946" t="0" r="-4094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03364" y="4417678"/>
            <a:ext cx="7475023" cy="129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63"/>
              </a:lnSpc>
            </a:pPr>
            <a:r>
              <a:rPr lang="en-US" b="true" sz="7473" spc="45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CONCLUSION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763000" y="2721937"/>
            <a:ext cx="9525000" cy="9901453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763000" y="0"/>
            <a:ext cx="9525000" cy="9901453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40946" t="0" r="-4094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70326" y="3081003"/>
            <a:ext cx="7475023" cy="397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63"/>
              </a:lnSpc>
            </a:pPr>
            <a:r>
              <a:rPr lang="en-US" b="true" sz="7473" spc="45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MERCI POUR VOTRE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411" t="0" r="-574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028700" y="1028700"/>
            <a:ext cx="5760720" cy="8229600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85595" y="4674614"/>
            <a:ext cx="4646929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  <a:spcBef>
                <a:spcPct val="0"/>
              </a:spcBef>
            </a:pPr>
            <a:r>
              <a:rPr lang="en-US" b="true" sz="633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PLAN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6443" y="3235880"/>
            <a:ext cx="2450448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Problématique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1465621" y="1708206"/>
            <a:ext cx="1334733" cy="13347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11465621" y="4324131"/>
            <a:ext cx="1334733" cy="13347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1465621" y="6702810"/>
            <a:ext cx="1334733" cy="133473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4269007" y="1708206"/>
            <a:ext cx="1334733" cy="133473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14269007" y="4324131"/>
            <a:ext cx="1334733" cy="133473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14269007" y="6619027"/>
            <a:ext cx="1334733" cy="133473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338206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60569" y="8151843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Méthodologie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43432" y="8150707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Résultats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38206" y="4478824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38206" y="6857503"/>
            <a:ext cx="1586922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28937" y="3241841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Objectives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23711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53824" y="5849364"/>
            <a:ext cx="2258415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Vectorisation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28937" y="8066924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Conclusion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23711" y="4478824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23711" y="6773720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09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360569" y="3241841"/>
            <a:ext cx="2176471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Introduction</a:t>
            </a:r>
          </a:p>
        </p:txBody>
      </p:sp>
      <p:grpSp>
        <p:nvGrpSpPr>
          <p:cNvPr name="Group 36" id="36"/>
          <p:cNvGrpSpPr/>
          <p:nvPr/>
        </p:nvGrpSpPr>
        <p:grpSpPr>
          <a:xfrm rot="5400000">
            <a:off x="8781438" y="1708206"/>
            <a:ext cx="1334733" cy="133473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5400000">
            <a:off x="8781438" y="4324131"/>
            <a:ext cx="1334733" cy="133473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5400000">
            <a:off x="8781438" y="6702810"/>
            <a:ext cx="1334733" cy="1334733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8655343" y="1862899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164418" y="5772028"/>
            <a:ext cx="2568772" cy="87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Ensembles de données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906443" y="5849364"/>
            <a:ext cx="2599706" cy="43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Prétraitement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655343" y="4478824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655343" y="6857503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0089" y="1028700"/>
            <a:ext cx="13685588" cy="9258300"/>
          </a:xfrm>
          <a:custGeom>
            <a:avLst/>
            <a:gdLst/>
            <a:ahLst/>
            <a:cxnLst/>
            <a:rect r="r" b="b" t="t" l="l"/>
            <a:pathLst>
              <a:path h="9258300" w="13685588">
                <a:moveTo>
                  <a:pt x="0" y="0"/>
                </a:moveTo>
                <a:lnTo>
                  <a:pt x="13685587" y="0"/>
                </a:lnTo>
                <a:lnTo>
                  <a:pt x="1368558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167523" y="536377"/>
            <a:ext cx="7665886" cy="107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INTRODUCTION</a:t>
            </a:r>
          </a:p>
        </p:txBody>
      </p:sp>
      <p:grpSp>
        <p:nvGrpSpPr>
          <p:cNvPr name="Group 21" id="21"/>
          <p:cNvGrpSpPr/>
          <p:nvPr/>
        </p:nvGrpSpPr>
        <p:grpSpPr>
          <a:xfrm rot="5400000">
            <a:off x="5512144" y="461062"/>
            <a:ext cx="1224824" cy="12248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t="0" r="-126211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396433" y="603914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981325" y="510199"/>
            <a:ext cx="7665886" cy="107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PROBLÉMATIQUE</a:t>
            </a:r>
          </a:p>
        </p:txBody>
      </p:sp>
      <p:grpSp>
        <p:nvGrpSpPr>
          <p:cNvPr name="Group 20" id="20"/>
          <p:cNvGrpSpPr/>
          <p:nvPr/>
        </p:nvGrpSpPr>
        <p:grpSpPr>
          <a:xfrm rot="5400000">
            <a:off x="4756501" y="420929"/>
            <a:ext cx="1224824" cy="122482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796106" y="1028700"/>
            <a:ext cx="16989863" cy="9709707"/>
          </a:xfrm>
          <a:custGeom>
            <a:avLst/>
            <a:gdLst/>
            <a:ahLst/>
            <a:cxnLst/>
            <a:rect r="r" b="b" t="t" l="l"/>
            <a:pathLst>
              <a:path h="9709707" w="16989863">
                <a:moveTo>
                  <a:pt x="0" y="0"/>
                </a:moveTo>
                <a:lnTo>
                  <a:pt x="16989863" y="0"/>
                </a:lnTo>
                <a:lnTo>
                  <a:pt x="16989863" y="9709707"/>
                </a:lnTo>
                <a:lnTo>
                  <a:pt x="0" y="9709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640790" y="563781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960" y="3812324"/>
            <a:ext cx="1153906" cy="11539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41415" y="5690424"/>
            <a:ext cx="1153906" cy="11539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90904" y="7669160"/>
            <a:ext cx="1153906" cy="115390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16575" y="-1489570"/>
            <a:ext cx="4202211" cy="6003158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766869" y="1898070"/>
            <a:ext cx="5763947" cy="95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  <a:r>
              <a:rPr lang="en-US" b="true" sz="6227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OBJECTIVES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4411" y="3908918"/>
            <a:ext cx="1113559" cy="86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2"/>
              </a:lnSpc>
              <a:spcBef>
                <a:spcPct val="0"/>
              </a:spcBef>
            </a:pPr>
            <a:r>
              <a:rPr lang="en-US" b="true" sz="5067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19866" y="5787018"/>
            <a:ext cx="1113559" cy="86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2"/>
              </a:lnSpc>
              <a:spcBef>
                <a:spcPct val="0"/>
              </a:spcBef>
            </a:pPr>
            <a:r>
              <a:rPr lang="en-US" b="true" sz="5067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69355" y="7765754"/>
            <a:ext cx="1113559" cy="86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2"/>
              </a:lnSpc>
              <a:spcBef>
                <a:spcPct val="0"/>
              </a:spcBef>
            </a:pPr>
            <a:r>
              <a:rPr lang="en-US" b="true" sz="5067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93900" y="3845967"/>
            <a:ext cx="7767960" cy="96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4"/>
              </a:lnSpc>
              <a:spcBef>
                <a:spcPct val="0"/>
              </a:spcBef>
            </a:pPr>
            <a:r>
              <a:rPr lang="en-US" sz="27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Analyser et prétraiter les données textuelles des avis de produits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90904" y="5980472"/>
            <a:ext cx="7767960" cy="48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4"/>
              </a:lnSpc>
              <a:spcBef>
                <a:spcPct val="0"/>
              </a:spcBef>
            </a:pPr>
            <a:r>
              <a:rPr lang="en-US" sz="27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Développer et évaluer des modèles de classification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40392" y="7971062"/>
            <a:ext cx="7767960" cy="48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04"/>
              </a:lnSpc>
              <a:spcBef>
                <a:spcPct val="0"/>
              </a:spcBef>
            </a:pPr>
            <a:r>
              <a:rPr lang="en-US" sz="275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Comparer les différentes approches et algorithmes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543681" y="1640457"/>
            <a:ext cx="4904260" cy="7006086"/>
            <a:chOff x="0" y="0"/>
            <a:chExt cx="4445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t="0" r="-57142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5400000">
            <a:off x="1144411" y="1758825"/>
            <a:ext cx="1224824" cy="122482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28700" y="1901677"/>
            <a:ext cx="1456246" cy="8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5004" y="-17450"/>
            <a:ext cx="10048195" cy="1004819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75633" y="-976822"/>
            <a:ext cx="11966938" cy="119669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747837" y="542125"/>
            <a:ext cx="1411642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ENSEMBLES DE DONNÉES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434181" y="3200250"/>
            <a:ext cx="1085091" cy="108509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26524" y="4600955"/>
            <a:ext cx="1085091" cy="108509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426524" y="6122449"/>
            <a:ext cx="1085091" cy="108509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752686" y="6371953"/>
            <a:ext cx="448080" cy="570473"/>
          </a:xfrm>
          <a:custGeom>
            <a:avLst/>
            <a:gdLst/>
            <a:ahLst/>
            <a:cxnLst/>
            <a:rect r="r" b="b" t="t" l="l"/>
            <a:pathLst>
              <a:path h="570473" w="448080">
                <a:moveTo>
                  <a:pt x="0" y="0"/>
                </a:moveTo>
                <a:lnTo>
                  <a:pt x="448080" y="0"/>
                </a:lnTo>
                <a:lnTo>
                  <a:pt x="448080" y="570473"/>
                </a:lnTo>
                <a:lnTo>
                  <a:pt x="0" y="570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5400000">
            <a:off x="3537943" y="407550"/>
            <a:ext cx="1224824" cy="12248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69551" y="3242833"/>
            <a:ext cx="10704707" cy="3964706"/>
          </a:xfrm>
          <a:custGeom>
            <a:avLst/>
            <a:gdLst/>
            <a:ahLst/>
            <a:cxnLst/>
            <a:rect r="r" b="b" t="t" l="l"/>
            <a:pathLst>
              <a:path h="3964706" w="10704707">
                <a:moveTo>
                  <a:pt x="0" y="0"/>
                </a:moveTo>
                <a:lnTo>
                  <a:pt x="10704708" y="0"/>
                </a:lnTo>
                <a:lnTo>
                  <a:pt x="10704708" y="3964707"/>
                </a:lnTo>
                <a:lnTo>
                  <a:pt x="0" y="3964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643635" y="4835743"/>
            <a:ext cx="615513" cy="615513"/>
          </a:xfrm>
          <a:custGeom>
            <a:avLst/>
            <a:gdLst/>
            <a:ahLst/>
            <a:cxnLst/>
            <a:rect r="r" b="b" t="t" l="l"/>
            <a:pathLst>
              <a:path h="615513" w="615513">
                <a:moveTo>
                  <a:pt x="0" y="0"/>
                </a:moveTo>
                <a:lnTo>
                  <a:pt x="615513" y="0"/>
                </a:lnTo>
                <a:lnTo>
                  <a:pt x="615513" y="615514"/>
                </a:lnTo>
                <a:lnTo>
                  <a:pt x="0" y="615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04644" y="3261997"/>
            <a:ext cx="744163" cy="744163"/>
          </a:xfrm>
          <a:custGeom>
            <a:avLst/>
            <a:gdLst/>
            <a:ahLst/>
            <a:cxnLst/>
            <a:rect r="r" b="b" t="t" l="l"/>
            <a:pathLst>
              <a:path h="744163" w="744163">
                <a:moveTo>
                  <a:pt x="0" y="0"/>
                </a:moveTo>
                <a:lnTo>
                  <a:pt x="744163" y="0"/>
                </a:lnTo>
                <a:lnTo>
                  <a:pt x="744163" y="744164"/>
                </a:lnTo>
                <a:lnTo>
                  <a:pt x="0" y="7441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852084" y="3006220"/>
            <a:ext cx="3483678" cy="46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5"/>
              </a:lnSpc>
              <a:spcBef>
                <a:spcPct val="0"/>
              </a:spcBef>
            </a:pPr>
            <a:r>
              <a:rPr lang="en-US" b="true" sz="267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CONTENU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65804" y="3530684"/>
            <a:ext cx="4760366" cy="79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8"/>
              </a:lnSpc>
              <a:spcBef>
                <a:spcPct val="0"/>
              </a:spcBef>
            </a:pPr>
            <a:r>
              <a:rPr lang="en-US" sz="152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contient des critiques de produits annotées avec des émotions et des sentiments, issues de la plateforme Tokopedia.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52084" y="4583255"/>
            <a:ext cx="3483678" cy="46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5"/>
              </a:lnSpc>
              <a:spcBef>
                <a:spcPct val="0"/>
              </a:spcBef>
            </a:pPr>
            <a:r>
              <a:rPr lang="en-US" b="true" sz="267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CLASSES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65804" y="5067758"/>
            <a:ext cx="4760366" cy="528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8"/>
              </a:lnSpc>
              <a:spcBef>
                <a:spcPct val="0"/>
              </a:spcBef>
            </a:pPr>
            <a:r>
              <a:rPr lang="en-US" sz="152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couvrent 29 catégories et sont annotées avec une émotion unique : amour, joie, colère, peur ou tristesse.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52084" y="6120591"/>
            <a:ext cx="3483678" cy="46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5"/>
              </a:lnSpc>
              <a:spcBef>
                <a:spcPct val="0"/>
              </a:spcBef>
            </a:pPr>
            <a:r>
              <a:rPr lang="en-US" b="true" sz="267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ATTRIBUTS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65804" y="6605094"/>
            <a:ext cx="4760366" cy="528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8"/>
              </a:lnSpc>
              <a:spcBef>
                <a:spcPct val="0"/>
              </a:spcBef>
            </a:pPr>
            <a:r>
              <a:rPr lang="en-US" sz="152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Des attributs comme la localisation, le prix et la note des clients sont inclus pour des recherches approfondies.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22232" y="550402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838" y="2452469"/>
            <a:ext cx="6136374" cy="61363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9956" y="1950161"/>
            <a:ext cx="7308139" cy="730813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747837" y="542125"/>
            <a:ext cx="1411642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ENSEMBLES DE DONNÉES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3537943" y="407550"/>
            <a:ext cx="1224824" cy="12248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753004" y="2218424"/>
            <a:ext cx="10534996" cy="6771613"/>
          </a:xfrm>
          <a:custGeom>
            <a:avLst/>
            <a:gdLst/>
            <a:ahLst/>
            <a:cxnLst/>
            <a:rect r="r" b="b" t="t" l="l"/>
            <a:pathLst>
              <a:path h="6771613" w="10534996">
                <a:moveTo>
                  <a:pt x="0" y="0"/>
                </a:moveTo>
                <a:lnTo>
                  <a:pt x="10534996" y="0"/>
                </a:lnTo>
                <a:lnTo>
                  <a:pt x="10534996" y="6771613"/>
                </a:lnTo>
                <a:lnTo>
                  <a:pt x="0" y="6771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22232" y="550402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09607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39446" y="4651096"/>
            <a:ext cx="508915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longueur des textes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838" y="2452469"/>
            <a:ext cx="6136374" cy="61363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9956" y="1950161"/>
            <a:ext cx="7308139" cy="730813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747837" y="542125"/>
            <a:ext cx="1411642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ENSEMBLES DE DONNÉES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3537943" y="407550"/>
            <a:ext cx="1224824" cy="12248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753004" y="2218424"/>
            <a:ext cx="10534996" cy="6771613"/>
          </a:xfrm>
          <a:custGeom>
            <a:avLst/>
            <a:gdLst/>
            <a:ahLst/>
            <a:cxnLst/>
            <a:rect r="r" b="b" t="t" l="l"/>
            <a:pathLst>
              <a:path h="6771613" w="10534996">
                <a:moveTo>
                  <a:pt x="0" y="0"/>
                </a:moveTo>
                <a:lnTo>
                  <a:pt x="10534996" y="0"/>
                </a:lnTo>
                <a:lnTo>
                  <a:pt x="10534996" y="6771613"/>
                </a:lnTo>
                <a:lnTo>
                  <a:pt x="0" y="6771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" t="0" r="-31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22232" y="550402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09607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39446" y="4651096"/>
            <a:ext cx="508915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Sentiments Distribution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838" y="2452469"/>
            <a:ext cx="6136374" cy="61363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9956" y="1950161"/>
            <a:ext cx="7308139" cy="730813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747837" y="542125"/>
            <a:ext cx="1411642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ENSEMBLES DE DONNÉES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3537943" y="407550"/>
            <a:ext cx="1224824" cy="12248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753004" y="2218424"/>
            <a:ext cx="10534996" cy="6771613"/>
          </a:xfrm>
          <a:custGeom>
            <a:avLst/>
            <a:gdLst/>
            <a:ahLst/>
            <a:cxnLst/>
            <a:rect r="r" b="b" t="t" l="l"/>
            <a:pathLst>
              <a:path h="6771613" w="10534996">
                <a:moveTo>
                  <a:pt x="0" y="0"/>
                </a:moveTo>
                <a:lnTo>
                  <a:pt x="10534996" y="0"/>
                </a:lnTo>
                <a:lnTo>
                  <a:pt x="10534996" y="6771613"/>
                </a:lnTo>
                <a:lnTo>
                  <a:pt x="0" y="6771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" t="0" r="-35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22232" y="550402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09607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39446" y="4651096"/>
            <a:ext cx="508915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Emotion Distribution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DAGU_H9Vm1g</dc:identifier>
  <dcterms:modified xsi:type="dcterms:W3CDTF">2011-08-01T06:04:30Z</dcterms:modified>
  <cp:revision>1</cp:revision>
  <dc:title>Blue Professional Business Project Presentation </dc:title>
</cp:coreProperties>
</file>